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98" r:id="rId2"/>
    <p:sldId id="641" r:id="rId3"/>
    <p:sldId id="640" r:id="rId4"/>
    <p:sldId id="449" r:id="rId5"/>
    <p:sldId id="457" r:id="rId6"/>
    <p:sldId id="458" r:id="rId7"/>
    <p:sldId id="459" r:id="rId8"/>
    <p:sldId id="500" r:id="rId9"/>
    <p:sldId id="566" r:id="rId10"/>
    <p:sldId id="569" r:id="rId11"/>
    <p:sldId id="567" r:id="rId12"/>
    <p:sldId id="281" r:id="rId13"/>
    <p:sldId id="282" r:id="rId14"/>
    <p:sldId id="283" r:id="rId15"/>
    <p:sldId id="571" r:id="rId16"/>
    <p:sldId id="637" r:id="rId17"/>
    <p:sldId id="570" r:id="rId18"/>
    <p:sldId id="613" r:id="rId19"/>
    <p:sldId id="572" r:id="rId20"/>
    <p:sldId id="573" r:id="rId21"/>
    <p:sldId id="355" r:id="rId22"/>
    <p:sldId id="392" r:id="rId23"/>
    <p:sldId id="574" r:id="rId24"/>
    <p:sldId id="635" r:id="rId25"/>
  </p:sldIdLst>
  <p:sldSz cx="9144000" cy="6858000" type="screen4x3"/>
  <p:notesSz cx="6858000" cy="9144000"/>
  <p:custDataLst>
    <p:tags r:id="rId2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37"/>
    <p:restoredTop sz="92892" autoAdjust="0"/>
  </p:normalViewPr>
  <p:slideViewPr>
    <p:cSldViewPr snapToGrid="0" snapToObjects="1" showGuides="1">
      <p:cViewPr varScale="1">
        <p:scale>
          <a:sx n="97" d="100"/>
          <a:sy n="97" d="100"/>
        </p:scale>
        <p:origin x="848" y="200"/>
      </p:cViewPr>
      <p:guideLst>
        <p:guide orient="horz"/>
        <p:guide pos="15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Torreira, Professor" userId="3b678212-2d1b-4f1d-a8fb-6db1ffc813b8" providerId="ADAL" clId="{37C75C68-7469-4E4C-AD68-1B0787EC1B04}"/>
    <pc:docChg chg="modSld">
      <pc:chgData name="Francisco Torreira, Professor" userId="3b678212-2d1b-4f1d-a8fb-6db1ffc813b8" providerId="ADAL" clId="{37C75C68-7469-4E4C-AD68-1B0787EC1B04}" dt="2019-12-27T19:10:25.180" v="8" actId="20577"/>
      <pc:docMkLst>
        <pc:docMk/>
      </pc:docMkLst>
      <pc:sldChg chg="modSp">
        <pc:chgData name="Francisco Torreira, Professor" userId="3b678212-2d1b-4f1d-a8fb-6db1ffc813b8" providerId="ADAL" clId="{37C75C68-7469-4E4C-AD68-1B0787EC1B04}" dt="2019-12-27T19:10:25.180" v="8" actId="20577"/>
        <pc:sldMkLst>
          <pc:docMk/>
          <pc:sldMk cId="337992136" sldId="634"/>
        </pc:sldMkLst>
        <pc:spChg chg="mod">
          <ac:chgData name="Francisco Torreira, Professor" userId="3b678212-2d1b-4f1d-a8fb-6db1ffc813b8" providerId="ADAL" clId="{37C75C68-7469-4E4C-AD68-1B0787EC1B04}" dt="2019-12-27T19:10:25.180" v="8" actId="20577"/>
          <ac:spMkLst>
            <pc:docMk/>
            <pc:sldMk cId="337992136" sldId="634"/>
            <ac:spMk id="3" creationId="{DFE3A0F4-DC32-C340-86F7-6A8D4A42E773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95B07-65F7-B941-A302-421444340652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418D6-78D6-234C-8613-E36AFA16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5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Session ID: 410482Ma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07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43% of world’s languages are tonal!</a:t>
            </a:r>
            <a:endParaRPr lang="en-US" sz="11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F8797-A792-F542-87A1-0272E9116E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95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Change vitamins into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34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86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40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32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Ej</a:t>
            </a:r>
            <a:r>
              <a:rPr lang="en-US" dirty="0"/>
              <a:t>, ow, </a:t>
            </a:r>
            <a:r>
              <a:rPr lang="en-US" dirty="0" err="1"/>
              <a:t>oj</a:t>
            </a:r>
            <a:r>
              <a:rPr lang="en-US" dirty="0"/>
              <a:t>, </a:t>
            </a:r>
            <a:r>
              <a:rPr lang="en-US" dirty="0" err="1"/>
              <a:t>aj</a:t>
            </a:r>
            <a:r>
              <a:rPr lang="en-US" dirty="0"/>
              <a:t>, aw: diphthongs</a:t>
            </a:r>
          </a:p>
          <a:p>
            <a:r>
              <a:rPr lang="en-US" dirty="0"/>
              <a:t>Rest: monophthongs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43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Rounding: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English, enhancing feature for back vowels</a:t>
            </a:r>
          </a:p>
          <a:p>
            <a:pPr marL="171450" indent="-171450">
              <a:buFontTx/>
              <a:buChar char="-"/>
            </a:pPr>
            <a:r>
              <a:rPr lang="en-US" dirty="0"/>
              <a:t>Rounding lips makes vocal tract longer &gt; vowel sounds more back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languages such as Turkish and French, lip rounding is plays a contrastive role in front vowels: Fr. </a:t>
            </a:r>
            <a:r>
              <a:rPr lang="en-US" dirty="0" err="1"/>
              <a:t>dés</a:t>
            </a:r>
            <a:r>
              <a:rPr lang="en-US" dirty="0"/>
              <a:t> / deux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3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75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stress, brief explanation of syllable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89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Example with banana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75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think of more stress minimal pairs?</a:t>
            </a:r>
          </a:p>
        </p:txBody>
      </p:sp>
    </p:spTree>
    <p:extLst>
      <p:ext uri="{BB962C8B-B14F-4D97-AF65-F5344CB8AC3E}">
        <p14:creationId xmlns:p14="http://schemas.microsoft.com/office/powerpoint/2010/main" val="3893424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22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 from India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6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23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69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95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53326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3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30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0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27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57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9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8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72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5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288"/>
            <a:ext cx="8229600" cy="4678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"/>
                <a:cs typeface="Gill Sans"/>
              </a:defRPr>
            </a:lvl1pPr>
          </a:lstStyle>
          <a:p>
            <a:r>
              <a:rPr lang="en-US"/>
              <a:t>M. Sonderegger (McGill)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"/>
                <a:cs typeface="Gill Sans"/>
              </a:defRPr>
            </a:lvl1pPr>
          </a:lstStyle>
          <a:p>
            <a:r>
              <a:rPr lang="en-US"/>
              <a:t>Intro to Ling (LING 201), Winter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50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"/>
          <a:ea typeface="+mj-ea"/>
          <a:cs typeface="Gill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weet.artsrn.ualberta.ca/~ldrc/TsutinaMap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pile.com/shared/pPpDvo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7.png"/><Relationship Id="rId5" Type="http://schemas.microsoft.com/office/2007/relationships/media" Target="../media/media3.wav"/><Relationship Id="rId10" Type="http://schemas.openxmlformats.org/officeDocument/2006/relationships/image" Target="../media/image6.emf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als.inf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5.wav"/><Relationship Id="rId7" Type="http://schemas.openxmlformats.org/officeDocument/2006/relationships/image" Target="../media/image10.emf"/><Relationship Id="rId2" Type="http://schemas.microsoft.com/office/2007/relationships/media" Target="../media/media5.wav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6.wav"/><Relationship Id="rId7" Type="http://schemas.openxmlformats.org/officeDocument/2006/relationships/image" Target="../media/image12.emf"/><Relationship Id="rId2" Type="http://schemas.microsoft.com/office/2007/relationships/media" Target="../media/media6.wav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rpus.linguistics.berkeley.edu/acip/appendix/sounds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912" y="301236"/>
            <a:ext cx="7772400" cy="3007614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latin typeface="+mn-lt"/>
                <a:cs typeface="Gill Sans"/>
              </a:rPr>
              <a:t>Linguistics 201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7987" y="3838457"/>
            <a:ext cx="8293739" cy="2842215"/>
          </a:xfrm>
        </p:spPr>
        <p:txBody>
          <a:bodyPr>
            <a:normAutofit/>
          </a:bodyPr>
          <a:lstStyle/>
          <a:p>
            <a:pPr algn="l"/>
            <a:r>
              <a:rPr lang="en-US" sz="5200" dirty="0">
                <a:solidFill>
                  <a:srgbClr val="0000FF"/>
                </a:solidFill>
                <a:latin typeface="+mn-lt"/>
                <a:cs typeface="Gill Sans"/>
              </a:rPr>
              <a:t>Phonetics 4</a:t>
            </a:r>
          </a:p>
          <a:p>
            <a:pPr algn="l"/>
            <a:endParaRPr lang="en-US" sz="350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sz="3500" dirty="0">
                <a:solidFill>
                  <a:schemeClr val="tx1"/>
                </a:solidFill>
                <a:latin typeface="+mn-lt"/>
              </a:rPr>
              <a:t>Francisco Torreira</a:t>
            </a:r>
          </a:p>
          <a:p>
            <a:pPr algn="l"/>
            <a:endParaRPr lang="en-US" sz="4500" dirty="0">
              <a:solidFill>
                <a:srgbClr val="0000FF"/>
              </a:solidFill>
              <a:latin typeface="+mn-lt"/>
              <a:cs typeface="Gill San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4497" y="3606191"/>
            <a:ext cx="7203060" cy="5670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131665" y="49981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17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87956-29A3-224B-9A4A-1BF59B95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Syllable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D6D8C-1A15-D74F-B554-D7F4D941C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Speech unit typically larger than a single sound and smaller than a word</a:t>
            </a:r>
          </a:p>
          <a:p>
            <a:r>
              <a:rPr lang="en-US" dirty="0">
                <a:latin typeface="+mn-lt"/>
              </a:rPr>
              <a:t>Usually composed of no more than one vowel (i.e. the nucleus) and zero or more consonants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BB65D2-2D11-C043-B4E7-3B85446F8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506" y="3786726"/>
            <a:ext cx="10643093" cy="2546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184ADC-9593-A642-930F-A32E82AD258E}"/>
              </a:ext>
            </a:extLst>
          </p:cNvPr>
          <p:cNvSpPr txBox="1"/>
          <p:nvPr/>
        </p:nvSpPr>
        <p:spPr>
          <a:xfrm>
            <a:off x="2010515" y="6479703"/>
            <a:ext cx="7219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Syllable boundaries. We will study syllable structure in the phonology unit.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395E26-C238-1D47-A468-316E01B33052}"/>
              </a:ext>
            </a:extLst>
          </p:cNvPr>
          <p:cNvCxnSpPr>
            <a:cxnSpLocks/>
          </p:cNvCxnSpPr>
          <p:nvPr/>
        </p:nvCxnSpPr>
        <p:spPr>
          <a:xfrm flipH="1" flipV="1">
            <a:off x="2548400" y="5904035"/>
            <a:ext cx="356165" cy="5846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AB6D7B-E5E5-3E41-882B-0687753F78EF}"/>
              </a:ext>
            </a:extLst>
          </p:cNvPr>
          <p:cNvCxnSpPr>
            <a:cxnSpLocks/>
          </p:cNvCxnSpPr>
          <p:nvPr/>
        </p:nvCxnSpPr>
        <p:spPr>
          <a:xfrm flipV="1">
            <a:off x="2904565" y="5904035"/>
            <a:ext cx="0" cy="58463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6E1E2C1-6D9A-9D41-9278-B1B9A1C5C896}"/>
              </a:ext>
            </a:extLst>
          </p:cNvPr>
          <p:cNvSpPr/>
          <p:nvPr/>
        </p:nvSpPr>
        <p:spPr>
          <a:xfrm>
            <a:off x="7817224" y="3786726"/>
            <a:ext cx="1810870" cy="2546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D1ED1F-5A60-D741-8183-622E771EB49C}"/>
              </a:ext>
            </a:extLst>
          </p:cNvPr>
          <p:cNvCxnSpPr>
            <a:cxnSpLocks/>
          </p:cNvCxnSpPr>
          <p:nvPr/>
        </p:nvCxnSpPr>
        <p:spPr>
          <a:xfrm>
            <a:off x="7802234" y="3902586"/>
            <a:ext cx="0" cy="22713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58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E9D99-3F5E-E649-9804-5D997FD0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21925-DAB0-9841-B00D-A279C60FA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Some syllables in an utterance are more prominent than others</a:t>
            </a:r>
          </a:p>
          <a:p>
            <a:r>
              <a:rPr lang="en-US" dirty="0">
                <a:latin typeface="+mn-lt"/>
              </a:rPr>
              <a:t>Such syllables are said to be 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stressed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In comparison with unstressed syllables, stressed vowels:</a:t>
            </a:r>
          </a:p>
          <a:p>
            <a:pPr lvl="1"/>
            <a:r>
              <a:rPr lang="en-US" dirty="0">
                <a:latin typeface="+mn-lt"/>
              </a:rPr>
              <a:t>Tend to be louder</a:t>
            </a:r>
          </a:p>
          <a:p>
            <a:pPr lvl="1"/>
            <a:r>
              <a:rPr lang="en-US" dirty="0">
                <a:latin typeface="+mn-lt"/>
              </a:rPr>
              <a:t>Tend to be longer</a:t>
            </a:r>
          </a:p>
          <a:p>
            <a:pPr lvl="1"/>
            <a:r>
              <a:rPr lang="en-US" dirty="0">
                <a:latin typeface="+mn-lt"/>
              </a:rPr>
              <a:t>May display a pitch movement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550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tress altern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+mn-lt"/>
              </a:rPr>
              <a:t>Stress alternations</a:t>
            </a:r>
            <a:r>
              <a:rPr lang="en-US" dirty="0">
                <a:latin typeface="+mn-lt"/>
              </a:rPr>
              <a:t> in English</a:t>
            </a:r>
            <a:endParaRPr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79" y="2599705"/>
            <a:ext cx="7272645" cy="166325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D25912D-1132-0246-8ED8-712BCA37C832}"/>
              </a:ext>
            </a:extLst>
          </p:cNvPr>
          <p:cNvCxnSpPr/>
          <p:nvPr/>
        </p:nvCxnSpPr>
        <p:spPr>
          <a:xfrm flipH="1">
            <a:off x="3754419" y="3130901"/>
            <a:ext cx="225911" cy="0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26545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tress altern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+mn-lt"/>
              </a:rPr>
              <a:t>Stress alternations</a:t>
            </a:r>
          </a:p>
        </p:txBody>
      </p:sp>
      <p:sp>
        <p:nvSpPr>
          <p:cNvPr id="310" name="increase  vs. to increase…"/>
          <p:cNvSpPr txBox="1">
            <a:spLocks noGrp="1"/>
          </p:cNvSpPr>
          <p:nvPr>
            <p:ph type="body" idx="1"/>
          </p:nvPr>
        </p:nvSpPr>
        <p:spPr>
          <a:xfrm>
            <a:off x="669727" y="1950602"/>
            <a:ext cx="7804547" cy="430018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CA" i="1" dirty="0">
                <a:solidFill>
                  <a:srgbClr val="FF2600"/>
                </a:solidFill>
                <a:latin typeface="+mn-lt"/>
                <a:ea typeface="Helvetica"/>
                <a:cs typeface="Helvetica"/>
                <a:sym typeface="Helvetica"/>
              </a:rPr>
              <a:t>pre</a:t>
            </a:r>
            <a:r>
              <a:rPr lang="en-CA" i="1" dirty="0">
                <a:latin typeface="+mn-lt"/>
                <a:ea typeface="Helvetica"/>
                <a:cs typeface="Helvetica"/>
                <a:sym typeface="Helvetica"/>
              </a:rPr>
              <a:t>sent</a:t>
            </a:r>
            <a:r>
              <a:rPr dirty="0">
                <a:latin typeface="+mn-lt"/>
              </a:rPr>
              <a:t>  vs. </a:t>
            </a:r>
            <a:r>
              <a:rPr i="1" dirty="0">
                <a:latin typeface="+mn-lt"/>
                <a:ea typeface="Helvetica"/>
                <a:cs typeface="Helvetica"/>
                <a:sym typeface="Helvetica"/>
              </a:rPr>
              <a:t>to </a:t>
            </a:r>
            <a:r>
              <a:rPr lang="en-CA" i="1" dirty="0">
                <a:latin typeface="+mn-lt"/>
                <a:ea typeface="Helvetica"/>
                <a:cs typeface="Helvetica"/>
                <a:sym typeface="Helvetica"/>
              </a:rPr>
              <a:t>pre</a:t>
            </a:r>
            <a:r>
              <a:rPr lang="en-CA" i="1" dirty="0">
                <a:solidFill>
                  <a:srgbClr val="FF0000"/>
                </a:solidFill>
                <a:latin typeface="+mn-lt"/>
                <a:ea typeface="Helvetica"/>
                <a:cs typeface="Helvetica"/>
                <a:sym typeface="Helvetica"/>
              </a:rPr>
              <a:t>sent</a:t>
            </a:r>
            <a:endParaRPr i="1" dirty="0">
              <a:solidFill>
                <a:srgbClr val="FF0000"/>
              </a:solidFill>
              <a:latin typeface="+mn-lt"/>
              <a:ea typeface="Helvetica"/>
              <a:cs typeface="Helvetica"/>
              <a:sym typeface="Helvetica"/>
            </a:endParaRPr>
          </a:p>
          <a:p>
            <a:pPr marL="0" indent="0" algn="ctr">
              <a:buNone/>
            </a:pPr>
            <a:r>
              <a:rPr i="1" dirty="0">
                <a:solidFill>
                  <a:srgbClr val="FF2600"/>
                </a:solidFill>
                <a:latin typeface="+mn-lt"/>
                <a:ea typeface="Helvetica"/>
                <a:cs typeface="Helvetica"/>
                <a:sym typeface="Helvetica"/>
              </a:rPr>
              <a:t>in</a:t>
            </a:r>
            <a:r>
              <a:rPr i="1" dirty="0">
                <a:latin typeface="+mn-lt"/>
                <a:ea typeface="Helvetica"/>
                <a:cs typeface="Helvetica"/>
                <a:sym typeface="Helvetica"/>
              </a:rPr>
              <a:t>sult</a:t>
            </a:r>
            <a:r>
              <a:rPr dirty="0">
                <a:latin typeface="+mn-lt"/>
              </a:rPr>
              <a:t>  vs. </a:t>
            </a:r>
            <a:r>
              <a:rPr i="1" dirty="0">
                <a:latin typeface="+mn-lt"/>
                <a:ea typeface="Helvetica"/>
                <a:cs typeface="Helvetica"/>
                <a:sym typeface="Helvetica"/>
              </a:rPr>
              <a:t>to in</a:t>
            </a:r>
            <a:r>
              <a:rPr i="1" dirty="0">
                <a:solidFill>
                  <a:srgbClr val="FF2600"/>
                </a:solidFill>
                <a:latin typeface="+mn-lt"/>
                <a:ea typeface="Helvetica"/>
                <a:cs typeface="Helvetica"/>
                <a:sym typeface="Helvetica"/>
              </a:rPr>
              <a:t>sult</a:t>
            </a:r>
            <a:endParaRPr dirty="0">
              <a:solidFill>
                <a:srgbClr val="FF2600"/>
              </a:solidFill>
              <a:latin typeface="+mn-lt"/>
            </a:endParaRPr>
          </a:p>
          <a:p>
            <a:pPr marL="0" indent="0" algn="ctr">
              <a:buNone/>
            </a:pPr>
            <a:r>
              <a:rPr i="1" dirty="0">
                <a:solidFill>
                  <a:srgbClr val="FF2600"/>
                </a:solidFill>
                <a:latin typeface="+mn-lt"/>
                <a:ea typeface="Helvetica"/>
                <a:cs typeface="Helvetica"/>
                <a:sym typeface="Helvetica"/>
              </a:rPr>
              <a:t>over</a:t>
            </a:r>
            <a:r>
              <a:rPr i="1" dirty="0">
                <a:latin typeface="+mn-lt"/>
                <a:ea typeface="Helvetica"/>
                <a:cs typeface="Helvetica"/>
                <a:sym typeface="Helvetica"/>
              </a:rPr>
              <a:t>flow</a:t>
            </a:r>
            <a:r>
              <a:rPr dirty="0">
                <a:latin typeface="+mn-lt"/>
              </a:rPr>
              <a:t>  vs. </a:t>
            </a:r>
            <a:r>
              <a:rPr i="1" dirty="0">
                <a:latin typeface="+mn-lt"/>
                <a:ea typeface="Helvetica"/>
                <a:cs typeface="Helvetica"/>
                <a:sym typeface="Helvetica"/>
              </a:rPr>
              <a:t>to over</a:t>
            </a:r>
            <a:r>
              <a:rPr i="1" dirty="0">
                <a:solidFill>
                  <a:srgbClr val="FF2600"/>
                </a:solidFill>
                <a:latin typeface="+mn-lt"/>
                <a:ea typeface="Helvetica"/>
                <a:cs typeface="Helvetica"/>
                <a:sym typeface="Helvetica"/>
              </a:rPr>
              <a:t>flow</a:t>
            </a:r>
          </a:p>
          <a:p>
            <a:pPr marL="0" indent="0">
              <a:buNone/>
            </a:pPr>
            <a:endParaRPr i="1" dirty="0">
              <a:solidFill>
                <a:srgbClr val="FF2600"/>
              </a:solidFill>
              <a:latin typeface="+mn-lt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7882162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Degrees of str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Degrees of stress</a:t>
            </a:r>
          </a:p>
        </p:txBody>
      </p:sp>
      <p:sp>
        <p:nvSpPr>
          <p:cNvPr id="315" name="Some English words (usually long words) have more than one stressed syllable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dirty="0"/>
              <a:t>Some words (usually long words) have more than one stressed syllable:</a:t>
            </a:r>
          </a:p>
          <a:p>
            <a:pPr marL="0" lvl="8" indent="1285829">
              <a:buNone/>
              <a:defRPr i="1">
                <a:latin typeface="Helvetica"/>
                <a:ea typeface="Helvetica"/>
                <a:cs typeface="Helvetica"/>
                <a:sym typeface="Helvetica"/>
              </a:defRPr>
            </a:pPr>
            <a:endParaRPr lang="en-US" dirty="0"/>
          </a:p>
          <a:p>
            <a:pPr marL="0" lvl="8" indent="1285829">
              <a:buNone/>
              <a:defRPr i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psycholinguistics      </a:t>
            </a:r>
            <a:r>
              <a:rPr sz="2400" i="0" dirty="0"/>
              <a:t>/</a:t>
            </a:r>
            <a:r>
              <a:rPr sz="2400" i="0" dirty="0">
                <a:solidFill>
                  <a:srgbClr val="FF0000"/>
                </a:solidFill>
              </a:rPr>
              <a:t>ˌ</a:t>
            </a:r>
            <a:r>
              <a:rPr sz="2400" i="0" dirty="0"/>
              <a:t>sa</a:t>
            </a:r>
            <a:r>
              <a:rPr lang="en-US" sz="2400" i="0" dirty="0"/>
              <a:t>j</a:t>
            </a:r>
            <a:r>
              <a:rPr sz="2400" i="0" dirty="0"/>
              <a:t>.ko</a:t>
            </a:r>
            <a:r>
              <a:rPr lang="en-US" sz="2400" i="0" dirty="0"/>
              <a:t>w</a:t>
            </a:r>
            <a:r>
              <a:rPr sz="2400" i="0" dirty="0"/>
              <a:t>.lɪŋ.</a:t>
            </a:r>
            <a:r>
              <a:rPr sz="2400" i="0" dirty="0">
                <a:solidFill>
                  <a:srgbClr val="FF0000"/>
                </a:solidFill>
              </a:rPr>
              <a:t>ˈ</a:t>
            </a:r>
            <a:r>
              <a:rPr sz="2400" i="0" dirty="0"/>
              <a:t>ɡwɪs.tɪks/</a:t>
            </a:r>
          </a:p>
          <a:p>
            <a:pPr marL="0" lvl="8" indent="1285829">
              <a:buNone/>
              <a:defRPr i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magnification            </a:t>
            </a:r>
            <a:r>
              <a:rPr sz="2400" i="0" dirty="0"/>
              <a:t>/ˌmæɡ.nɪ.fɪ.ˈ</a:t>
            </a:r>
            <a:r>
              <a:rPr sz="2400" i="0" dirty="0" err="1"/>
              <a:t>ke</a:t>
            </a:r>
            <a:r>
              <a:rPr lang="en-US" sz="2400" i="0" dirty="0" err="1"/>
              <a:t>j</a:t>
            </a:r>
            <a:r>
              <a:rPr sz="2400" i="0" dirty="0" err="1"/>
              <a:t>.ʃən</a:t>
            </a:r>
            <a:r>
              <a:rPr sz="2400" i="0" dirty="0"/>
              <a:t>/</a:t>
            </a:r>
            <a:endParaRPr sz="2400" i="0" dirty="0">
              <a:latin typeface="+mn-lt"/>
              <a:ea typeface="+mn-ea"/>
              <a:cs typeface="+mn-cs"/>
              <a:sym typeface="Helvetica Light"/>
            </a:endParaRPr>
          </a:p>
          <a:p>
            <a:pPr marL="0" lvl="8" indent="1285829">
              <a:buNone/>
              <a:defRPr i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generation                </a:t>
            </a:r>
            <a:r>
              <a:rPr sz="2400" i="0" dirty="0"/>
              <a:t>/ˌdʒɛ.nə.ˈ</a:t>
            </a:r>
            <a:r>
              <a:rPr sz="2400" i="0" dirty="0" err="1"/>
              <a:t>re</a:t>
            </a:r>
            <a:r>
              <a:rPr lang="en-US" sz="2400" i="0" dirty="0" err="1"/>
              <a:t>j</a:t>
            </a:r>
            <a:r>
              <a:rPr sz="2400" i="0" dirty="0" err="1"/>
              <a:t>.ʃən</a:t>
            </a:r>
            <a:r>
              <a:rPr sz="2400" i="0" dirty="0"/>
              <a:t>/</a:t>
            </a:r>
            <a:endParaRPr lang="en-US" sz="2400" dirty="0"/>
          </a:p>
          <a:p>
            <a:pPr marL="0" lvl="8" indent="1285829">
              <a:buNone/>
              <a:defRPr i="1">
                <a:latin typeface="Helvetica"/>
                <a:ea typeface="Helvetica"/>
                <a:cs typeface="Helvetica"/>
                <a:sym typeface="Helvetica"/>
              </a:defRPr>
            </a:pPr>
            <a:endParaRPr lang="en-US" dirty="0">
              <a:solidFill>
                <a:srgbClr val="FF0000"/>
              </a:solidFill>
            </a:endParaRPr>
          </a:p>
          <a:p>
            <a:pPr marL="0" lvl="8" indent="1285829">
              <a:buNone/>
              <a:defRPr i="1">
                <a:latin typeface="Helvetica"/>
                <a:ea typeface="Helvetica"/>
                <a:cs typeface="Helvetica"/>
                <a:sym typeface="Helvetica"/>
              </a:defRPr>
            </a:pPr>
            <a:endParaRPr lang="en-US" dirty="0">
              <a:solidFill>
                <a:srgbClr val="FF0000"/>
              </a:solidFill>
            </a:endParaRPr>
          </a:p>
          <a:p>
            <a:pPr marL="257129" lvl="5" indent="-342900">
              <a:buFontTx/>
              <a:buChar char="-"/>
              <a:defRPr i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CA">
                <a:solidFill>
                  <a:srgbClr val="FF0000"/>
                </a:solidFill>
              </a:rPr>
              <a:t>The supplementary </a:t>
            </a:r>
            <a:r>
              <a:rPr lang="en-CA" dirty="0">
                <a:solidFill>
                  <a:srgbClr val="FF0000"/>
                </a:solidFill>
              </a:rPr>
              <a:t>reading marks stress in a different way.</a:t>
            </a:r>
          </a:p>
          <a:p>
            <a:pPr marL="257129" lvl="5" indent="-342900">
              <a:buFontTx/>
              <a:buChar char="-"/>
              <a:defRPr i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CA" dirty="0">
                <a:solidFill>
                  <a:srgbClr val="FF0000"/>
                </a:solidFill>
              </a:rPr>
              <a:t>We will follow the method discussed in class, not the one in the textbook!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A683A1-0657-0E49-B226-DA9270A36871}"/>
              </a:ext>
            </a:extLst>
          </p:cNvPr>
          <p:cNvSpPr txBox="1"/>
          <p:nvPr/>
        </p:nvSpPr>
        <p:spPr>
          <a:xfrm>
            <a:off x="6474940" y="2409568"/>
            <a:ext cx="168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stress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89E709-FDA3-B54A-900B-E253B07FA681}"/>
              </a:ext>
            </a:extLst>
          </p:cNvPr>
          <p:cNvSpPr txBox="1"/>
          <p:nvPr/>
        </p:nvSpPr>
        <p:spPr>
          <a:xfrm>
            <a:off x="3389870" y="2479029"/>
            <a:ext cx="202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Secondary stress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090C717-7087-6E45-99C4-2414C5E76309}"/>
              </a:ext>
            </a:extLst>
          </p:cNvPr>
          <p:cNvCxnSpPr>
            <a:stCxn id="5" idx="2"/>
          </p:cNvCxnSpPr>
          <p:nvPr/>
        </p:nvCxnSpPr>
        <p:spPr>
          <a:xfrm>
            <a:off x="4401065" y="2848361"/>
            <a:ext cx="282146" cy="30261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ADE7BD-68B9-A544-960A-7A67211A8B7D}"/>
              </a:ext>
            </a:extLst>
          </p:cNvPr>
          <p:cNvCxnSpPr>
            <a:cxnSpLocks/>
          </p:cNvCxnSpPr>
          <p:nvPr/>
        </p:nvCxnSpPr>
        <p:spPr>
          <a:xfrm flipH="1">
            <a:off x="6380205" y="2691373"/>
            <a:ext cx="189470" cy="17505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37893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3A0C-5612-494C-9F36-977A8656B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8D714-66D7-2641-8E09-10EA208E1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47288"/>
            <a:ext cx="8229600" cy="2829444"/>
          </a:xfrm>
        </p:spPr>
        <p:txBody>
          <a:bodyPr>
            <a:normAutofit fontScale="70000" lnSpcReduction="20000"/>
          </a:bodyPr>
          <a:lstStyle/>
          <a:p>
            <a:r>
              <a:rPr lang="en-US" sz="3400" i="1" dirty="0"/>
              <a:t>Tone languages </a:t>
            </a:r>
            <a:r>
              <a:rPr lang="en-US" sz="3400" dirty="0"/>
              <a:t>use </a:t>
            </a:r>
            <a:r>
              <a:rPr lang="en-US" sz="3400" dirty="0">
                <a:solidFill>
                  <a:srgbClr val="0070C0"/>
                </a:solidFill>
              </a:rPr>
              <a:t>pitch</a:t>
            </a:r>
            <a:r>
              <a:rPr lang="en-US" sz="3400" dirty="0"/>
              <a:t> to signal differences in word meaning</a:t>
            </a:r>
          </a:p>
          <a:p>
            <a:r>
              <a:rPr lang="en-US" sz="3400" dirty="0"/>
              <a:t>For this reason, linguists often refer to this phenomenon as lexical tone</a:t>
            </a:r>
          </a:p>
          <a:p>
            <a:r>
              <a:rPr lang="en-US" sz="3400" dirty="0"/>
              <a:t>Linguists often use L, M, and H letters to transcribe low, mid, and high level </a:t>
            </a:r>
            <a:r>
              <a:rPr lang="en-US" sz="3400" i="1" dirty="0"/>
              <a:t>tones</a:t>
            </a:r>
            <a:r>
              <a:rPr lang="en-US" sz="3400" dirty="0"/>
              <a:t> </a:t>
            </a:r>
          </a:p>
          <a:p>
            <a:pPr marL="0" indent="0">
              <a:buNone/>
            </a:pPr>
            <a:endParaRPr lang="en-US" sz="3400" dirty="0"/>
          </a:p>
          <a:p>
            <a:pPr marL="0" indent="0">
              <a:buNone/>
            </a:pPr>
            <a:r>
              <a:rPr lang="en-US" sz="3400" dirty="0"/>
              <a:t>	e.g. </a:t>
            </a:r>
            <a:r>
              <a:rPr lang="en-US" sz="3400" dirty="0">
                <a:hlinkClick r:id="rId3"/>
              </a:rPr>
              <a:t>Tsúut’ína</a:t>
            </a:r>
            <a:r>
              <a:rPr lang="en-US" sz="3400" dirty="0"/>
              <a:t> level tones: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C0DB5-8D8E-BA4B-8804-E83FCAAA7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568" y="4276732"/>
            <a:ext cx="5899276" cy="206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0709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AEF-853E-C841-AA97-11FC5200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E3EE5-1F79-EB44-8CE8-648434E8A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33948"/>
            <a:ext cx="8229600" cy="51313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tones of some languages appear to have complex shapes e.g. Tones 2, 3, and 4 in Mandarin: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Linguists refer to such tones as </a:t>
            </a:r>
            <a:r>
              <a:rPr lang="en-US" dirty="0">
                <a:solidFill>
                  <a:srgbClr val="C00000"/>
                </a:solidFill>
              </a:rPr>
              <a:t>contour tones</a:t>
            </a:r>
          </a:p>
        </p:txBody>
      </p:sp>
      <p:pic>
        <p:nvPicPr>
          <p:cNvPr id="3074" name="Picture 2" descr="Mandarin Chinese tone (from Xu, 1997) | Download Scientific Diagram">
            <a:extLst>
              <a:ext uri="{FF2B5EF4-FFF2-40B4-BE49-F238E27FC236}">
                <a16:creationId xmlns:a16="http://schemas.microsoft.com/office/drawing/2014/main" id="{CD23FA0F-4833-D842-BD15-E96567A1E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997" y="2445884"/>
            <a:ext cx="4505164" cy="294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874489-65B7-704D-9EA9-360037929019}"/>
              </a:ext>
            </a:extLst>
          </p:cNvPr>
          <p:cNvSpPr txBox="1"/>
          <p:nvPr/>
        </p:nvSpPr>
        <p:spPr>
          <a:xfrm>
            <a:off x="5486401" y="5339272"/>
            <a:ext cx="1464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From </a:t>
            </a:r>
            <a:r>
              <a:rPr lang="en-US" sz="1600" dirty="0">
                <a:hlinkClick r:id="rId3"/>
              </a:rPr>
              <a:t>Xu (1997)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682490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E3CFD-4D41-7145-B0DB-14732656A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7379B-1636-904F-BD74-C19FE07E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84256"/>
            <a:ext cx="8229600" cy="19363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Contour tones </a:t>
            </a:r>
            <a:r>
              <a:rPr lang="en-US" dirty="0"/>
              <a:t>can be represented using </a:t>
            </a:r>
            <a:r>
              <a:rPr lang="en-US" dirty="0">
                <a:solidFill>
                  <a:srgbClr val="C00000"/>
                </a:solidFill>
              </a:rPr>
              <a:t>multiple level tones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association lines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e.g. Mandarin tones: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6BE57-724A-824E-AFCB-D201E7F2A2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894" y="3479992"/>
            <a:ext cx="7932212" cy="2317275"/>
          </a:xfrm>
          <a:prstGeom prst="rect">
            <a:avLst/>
          </a:prstGeom>
        </p:spPr>
      </p:pic>
      <p:pic>
        <p:nvPicPr>
          <p:cNvPr id="5" name="ch1">
            <a:hlinkClick r:id="" action="ppaction://media"/>
            <a:extLst>
              <a:ext uri="{FF2B5EF4-FFF2-40B4-BE49-F238E27FC236}">
                <a16:creationId xmlns:a16="http://schemas.microsoft.com/office/drawing/2014/main" id="{FFC126CA-5784-5849-9BD2-3D12D3474C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0981" y="3966080"/>
            <a:ext cx="423862" cy="423862"/>
          </a:xfrm>
          <a:prstGeom prst="rect">
            <a:avLst/>
          </a:prstGeom>
        </p:spPr>
      </p:pic>
      <p:pic>
        <p:nvPicPr>
          <p:cNvPr id="6" name="ch2">
            <a:hlinkClick r:id="" action="ppaction://media"/>
            <a:extLst>
              <a:ext uri="{FF2B5EF4-FFF2-40B4-BE49-F238E27FC236}">
                <a16:creationId xmlns:a16="http://schemas.microsoft.com/office/drawing/2014/main" id="{A91869EF-1B53-4A4F-9455-214707F8CBC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0981" y="4864100"/>
            <a:ext cx="452437" cy="452437"/>
          </a:xfrm>
          <a:prstGeom prst="rect">
            <a:avLst/>
          </a:prstGeom>
        </p:spPr>
      </p:pic>
      <p:pic>
        <p:nvPicPr>
          <p:cNvPr id="7" name="ch3">
            <a:hlinkClick r:id="" action="ppaction://media"/>
            <a:extLst>
              <a:ext uri="{FF2B5EF4-FFF2-40B4-BE49-F238E27FC236}">
                <a16:creationId xmlns:a16="http://schemas.microsoft.com/office/drawing/2014/main" id="{74B038E9-9A79-A84A-9420-13E6B0D0714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17243" y="3966080"/>
            <a:ext cx="449262" cy="449262"/>
          </a:xfrm>
          <a:prstGeom prst="rect">
            <a:avLst/>
          </a:prstGeom>
        </p:spPr>
      </p:pic>
      <p:pic>
        <p:nvPicPr>
          <p:cNvPr id="8" name="ch5">
            <a:hlinkClick r:id="" action="ppaction://media"/>
            <a:extLst>
              <a:ext uri="{FF2B5EF4-FFF2-40B4-BE49-F238E27FC236}">
                <a16:creationId xmlns:a16="http://schemas.microsoft.com/office/drawing/2014/main" id="{1327BEA0-9384-C146-8984-B051A392F1A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72000" y="4860790"/>
            <a:ext cx="455747" cy="45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05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F939-65D0-6340-99EE-2BDBF4D0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C4623-D2DC-D840-ACC3-224D4FEED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288"/>
            <a:ext cx="8229600" cy="5248934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sz="2600" dirty="0"/>
              <a:t>from </a:t>
            </a:r>
            <a:r>
              <a:rPr lang="en-US" sz="2600" dirty="0">
                <a:hlinkClick r:id="rId3"/>
              </a:rPr>
              <a:t>World Atlas of Linguistic Structures</a:t>
            </a:r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6BF1C2-988B-E241-91E5-966228BE7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3144"/>
            <a:ext cx="9144000" cy="4411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CB7F30-E153-B34A-B615-70AAE7EA7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77" y="5007339"/>
            <a:ext cx="2870427" cy="7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91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9AEEF-F6EB-654F-A1FB-08836952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Intonation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33808-3411-244C-82B3-E7074F016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Intonation is the </a:t>
            </a:r>
            <a:r>
              <a:rPr lang="en-US" dirty="0">
                <a:solidFill>
                  <a:srgbClr val="0070C0"/>
                </a:solidFill>
              </a:rPr>
              <a:t>linguistic use of pitch contrasts to convey post-lexical meanings </a:t>
            </a:r>
            <a:r>
              <a:rPr lang="en-US" dirty="0"/>
              <a:t>(i.e. meanings at the utterance level: statement vs. question, diff. kinds of statements)</a:t>
            </a:r>
          </a:p>
          <a:p>
            <a:endParaRPr lang="en-US" dirty="0"/>
          </a:p>
          <a:p>
            <a:r>
              <a:rPr lang="en-US" dirty="0"/>
              <a:t>Intonation contours can be analyzed as sequences of tones associated to specific points in an utterance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66939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68BA-D04F-3A4B-85A5-D0B3DD7C1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C9D0C-3873-5549-AAF7-52510E1B1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Conference 1 this Friday</a:t>
            </a:r>
          </a:p>
          <a:p>
            <a:pPr lvl="1"/>
            <a:r>
              <a:rPr lang="en-US" dirty="0"/>
              <a:t>Registration open</a:t>
            </a:r>
          </a:p>
          <a:p>
            <a:pPr lvl="1"/>
            <a:r>
              <a:rPr lang="en-US" dirty="0"/>
              <a:t>Zoom links on </a:t>
            </a:r>
            <a:r>
              <a:rPr lang="en-US" dirty="0" err="1"/>
              <a:t>myCourses</a:t>
            </a:r>
            <a:r>
              <a:rPr lang="en-US" dirty="0"/>
              <a:t> soon</a:t>
            </a:r>
          </a:p>
          <a:p>
            <a:r>
              <a:rPr lang="en-US" dirty="0"/>
              <a:t>Quiz 1 available Wednesday from 5 pm</a:t>
            </a:r>
          </a:p>
          <a:p>
            <a:pPr lvl="1"/>
            <a:r>
              <a:rPr lang="en-US" dirty="0"/>
              <a:t>Phonetics unit</a:t>
            </a:r>
          </a:p>
          <a:p>
            <a:pPr lvl="1"/>
            <a:r>
              <a:rPr lang="en-US" dirty="0"/>
              <a:t>Open-book</a:t>
            </a:r>
          </a:p>
          <a:p>
            <a:pPr lvl="1"/>
            <a:r>
              <a:rPr lang="en-US" dirty="0"/>
              <a:t>Open for 24 hours</a:t>
            </a:r>
          </a:p>
          <a:p>
            <a:pPr lvl="1"/>
            <a:r>
              <a:rPr lang="en-US" dirty="0"/>
              <a:t>Completion time: 1h</a:t>
            </a:r>
          </a:p>
          <a:p>
            <a:pPr lvl="1"/>
            <a:r>
              <a:rPr lang="en-US" dirty="0"/>
              <a:t>If you need special access (i.e. OSD accommodations, registration issues), send </a:t>
            </a:r>
            <a:r>
              <a:rPr lang="en-US" u="sng" dirty="0"/>
              <a:t>me</a:t>
            </a:r>
            <a:r>
              <a:rPr lang="en-US" dirty="0"/>
              <a:t> an email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3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99E78-3D74-9046-9FA6-C37E2F9C2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Intonation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1E0A84-5427-874F-B92C-931A4B3AD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/>
              <a:t>Tones associated to </a:t>
            </a:r>
            <a:r>
              <a:rPr lang="en-US" dirty="0">
                <a:solidFill>
                  <a:srgbClr val="0070C0"/>
                </a:solidFill>
              </a:rPr>
              <a:t>stressed syllables </a:t>
            </a:r>
            <a:r>
              <a:rPr lang="en-US" dirty="0"/>
              <a:t>are called </a:t>
            </a:r>
            <a:r>
              <a:rPr lang="en-US" dirty="0">
                <a:solidFill>
                  <a:srgbClr val="FF0000"/>
                </a:solidFill>
              </a:rPr>
              <a:t>pitch accents</a:t>
            </a:r>
            <a:r>
              <a:rPr lang="en-US" dirty="0"/>
              <a:t>, and are often transcribed with a star: </a:t>
            </a:r>
            <a:r>
              <a:rPr lang="en-US" dirty="0">
                <a:solidFill>
                  <a:srgbClr val="FF0000"/>
                </a:solidFill>
              </a:rPr>
              <a:t>L*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H*</a:t>
            </a:r>
          </a:p>
          <a:p>
            <a:endParaRPr lang="en-US" dirty="0"/>
          </a:p>
          <a:p>
            <a:r>
              <a:rPr lang="en-US" dirty="0"/>
              <a:t>Tones associated with the </a:t>
            </a:r>
            <a:r>
              <a:rPr lang="en-US" dirty="0">
                <a:solidFill>
                  <a:srgbClr val="0070C0"/>
                </a:solidFill>
              </a:rPr>
              <a:t>edges of utterances </a:t>
            </a:r>
            <a:r>
              <a:rPr lang="en-US" dirty="0"/>
              <a:t>are called </a:t>
            </a:r>
            <a:r>
              <a:rPr lang="en-US" dirty="0">
                <a:solidFill>
                  <a:srgbClr val="FF0000"/>
                </a:solidFill>
              </a:rPr>
              <a:t>boundary tones</a:t>
            </a:r>
            <a:r>
              <a:rPr lang="en-US" dirty="0"/>
              <a:t>, and are often transcribed with a percent symbol: </a:t>
            </a:r>
            <a:r>
              <a:rPr lang="en-US" dirty="0">
                <a:solidFill>
                  <a:srgbClr val="FF0000"/>
                </a:solidFill>
              </a:rPr>
              <a:t>L%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H%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Intonation phrase </a:t>
            </a:r>
            <a:r>
              <a:rPr lang="en-US" dirty="0"/>
              <a:t>defined by sequence of </a:t>
            </a:r>
            <a:r>
              <a:rPr lang="en-US" dirty="0">
                <a:solidFill>
                  <a:srgbClr val="0070C0"/>
                </a:solidFill>
              </a:rPr>
              <a:t>at least one pitch accent and one boundary tone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7202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F6FE94FA-039A-B644-BCA8-4352F96A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Falling tune</a:t>
            </a:r>
          </a:p>
        </p:txBody>
      </p:sp>
      <p:sp>
        <p:nvSpPr>
          <p:cNvPr id="178179" name="Rectangle 3">
            <a:extLst>
              <a:ext uri="{FF2B5EF4-FFF2-40B4-BE49-F238E27FC236}">
                <a16:creationId xmlns:a16="http://schemas.microsoft.com/office/drawing/2014/main" id="{E209FFD7-FB9A-2E49-A0EA-B6DF9F0D5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0613" y="2442444"/>
            <a:ext cx="6553200" cy="32766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78180" name="Text Box 4">
            <a:extLst>
              <a:ext uri="{FF2B5EF4-FFF2-40B4-BE49-F238E27FC236}">
                <a16:creationId xmlns:a16="http://schemas.microsoft.com/office/drawing/2014/main" id="{030FD29D-A52F-544D-8B57-EC4D12D0F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0213" y="5261844"/>
            <a:ext cx="542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>
                <a:solidFill>
                  <a:srgbClr val="0000FF"/>
                </a:solidFill>
                <a:latin typeface="Arial" charset="0"/>
              </a:rPr>
              <a:t>legumes are a good source of vitamins</a:t>
            </a:r>
          </a:p>
        </p:txBody>
      </p:sp>
      <p:graphicFrame>
        <p:nvGraphicFramePr>
          <p:cNvPr id="36870" name="Object 11">
            <a:extLst>
              <a:ext uri="{FF2B5EF4-FFF2-40B4-BE49-F238E27FC236}">
                <a16:creationId xmlns:a16="http://schemas.microsoft.com/office/drawing/2014/main" id="{6FB3CF09-418A-1445-BA39-EA337A37A5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777179"/>
              </p:ext>
            </p:extLst>
          </p:nvPr>
        </p:nvGraphicFramePr>
        <p:xfrm>
          <a:off x="971550" y="2213844"/>
          <a:ext cx="6781800" cy="372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Chart" r:id="rId6" imgW="2247900" imgH="1244600" progId="Excel.Chart.8">
                  <p:embed/>
                </p:oleObj>
              </mc:Choice>
              <mc:Fallback>
                <p:oleObj name="Chart" r:id="rId6" imgW="2247900" imgH="1244600" progId="Excel.Chart.8">
                  <p:embed/>
                  <p:pic>
                    <p:nvPicPr>
                      <p:cNvPr id="36870" name="Object 11">
                        <a:extLst>
                          <a:ext uri="{FF2B5EF4-FFF2-40B4-BE49-F238E27FC236}">
                            <a16:creationId xmlns:a16="http://schemas.microsoft.com/office/drawing/2014/main" id="{6FB3CF09-418A-1445-BA39-EA337A37A5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213844"/>
                        <a:ext cx="6781800" cy="372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8188" name="Picture 12">
            <a:hlinkClick r:id="" action="ppaction://media"/>
            <a:extLst>
              <a:ext uri="{FF2B5EF4-FFF2-40B4-BE49-F238E27FC236}">
                <a16:creationId xmlns:a16="http://schemas.microsoft.com/office/drawing/2014/main" id="{E377AE6F-3069-C448-AE2B-55999BEF854D}"/>
              </a:ext>
            </a:extLst>
          </p:cNvPr>
          <p:cNvPicPr>
            <a:picLocks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0" y="5338044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B88905-F487-B648-BB73-C4D1BF88767A}"/>
              </a:ext>
            </a:extLst>
          </p:cNvPr>
          <p:cNvSpPr txBox="1"/>
          <p:nvPr/>
        </p:nvSpPr>
        <p:spPr>
          <a:xfrm>
            <a:off x="1541928" y="5790439"/>
            <a:ext cx="7144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    </a:t>
            </a:r>
            <a:r>
              <a:rPr lang="en-US" sz="2800" dirty="0">
                <a:solidFill>
                  <a:schemeClr val="bg1"/>
                </a:solidFill>
              </a:rPr>
              <a:t>H*</a:t>
            </a:r>
            <a:r>
              <a:rPr lang="en-US" sz="2800" dirty="0">
                <a:solidFill>
                  <a:srgbClr val="C00000"/>
                </a:solidFill>
              </a:rPr>
              <a:t>                                                H*           L%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BE4CDE52-308B-434B-B37B-0CDB2EFC7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1" y="1359478"/>
            <a:ext cx="832103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400" dirty="0">
                <a:latin typeface="Arial" charset="0"/>
              </a:rPr>
              <a:t>Fall from a final </a:t>
            </a:r>
            <a:r>
              <a:rPr lang="en-US" altLang="en-US" sz="2400" dirty="0">
                <a:solidFill>
                  <a:srgbClr val="990033"/>
                </a:solidFill>
                <a:latin typeface="Arial" charset="0"/>
              </a:rPr>
              <a:t>high</a:t>
            </a:r>
            <a:r>
              <a:rPr lang="en-US" altLang="en-US" sz="2400" dirty="0">
                <a:latin typeface="Arial" charset="0"/>
              </a:rPr>
              <a:t> accent </a:t>
            </a:r>
            <a:r>
              <a:rPr lang="en-US" altLang="en-US" sz="2400" dirty="0">
                <a:solidFill>
                  <a:srgbClr val="C00000"/>
                </a:solidFill>
                <a:latin typeface="Arial" charset="0"/>
              </a:rPr>
              <a:t>H*</a:t>
            </a:r>
            <a:r>
              <a:rPr lang="en-US" altLang="en-US" sz="2400" dirty="0">
                <a:latin typeface="Arial" charset="0"/>
              </a:rPr>
              <a:t> to a </a:t>
            </a:r>
            <a:r>
              <a:rPr lang="en-US" altLang="en-US" sz="2400" dirty="0">
                <a:solidFill>
                  <a:srgbClr val="990033"/>
                </a:solidFill>
                <a:latin typeface="Arial" charset="0"/>
              </a:rPr>
              <a:t>low</a:t>
            </a:r>
            <a:r>
              <a:rPr lang="en-US" altLang="en-US" sz="2400" dirty="0">
                <a:latin typeface="Arial" charset="0"/>
              </a:rPr>
              <a:t> boundary tone </a:t>
            </a:r>
            <a:r>
              <a:rPr lang="en-US" altLang="en-US" sz="2400" dirty="0">
                <a:solidFill>
                  <a:srgbClr val="C00000"/>
                </a:solidFill>
                <a:latin typeface="Arial" charset="0"/>
              </a:rPr>
              <a:t>L%</a:t>
            </a:r>
            <a:r>
              <a:rPr lang="en-US" altLang="en-US" sz="2400" dirty="0">
                <a:latin typeface="Arial" charset="0"/>
              </a:rPr>
              <a:t> at the end of intonational phrase: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87BA13-4029-0F4D-8B1D-7B06535793E8}"/>
              </a:ext>
            </a:extLst>
          </p:cNvPr>
          <p:cNvSpPr txBox="1"/>
          <p:nvPr/>
        </p:nvSpPr>
        <p:spPr>
          <a:xfrm>
            <a:off x="1671637" y="5134441"/>
            <a:ext cx="662351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[Legumes are a good source of </a:t>
            </a:r>
            <a:r>
              <a:rPr lang="en-US" sz="2800" dirty="0">
                <a:solidFill>
                  <a:srgbClr val="C00000"/>
                </a:solidFill>
              </a:rPr>
              <a:t>vi</a:t>
            </a:r>
            <a:r>
              <a:rPr lang="en-US" sz="2800" dirty="0"/>
              <a:t>tamins]</a:t>
            </a:r>
            <a:r>
              <a:rPr lang="en-US" sz="2800" baseline="-25000" dirty="0"/>
              <a:t>IP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9B0963-D728-0943-96B3-AB52150D9705}"/>
              </a:ext>
            </a:extLst>
          </p:cNvPr>
          <p:cNvCxnSpPr>
            <a:cxnSpLocks/>
          </p:cNvCxnSpPr>
          <p:nvPr/>
        </p:nvCxnSpPr>
        <p:spPr>
          <a:xfrm>
            <a:off x="6330620" y="5591612"/>
            <a:ext cx="0" cy="254864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68AC69-D5F7-DE4F-805F-6D03C9B68CD6}"/>
              </a:ext>
            </a:extLst>
          </p:cNvPr>
          <p:cNvCxnSpPr>
            <a:cxnSpLocks/>
          </p:cNvCxnSpPr>
          <p:nvPr/>
        </p:nvCxnSpPr>
        <p:spPr>
          <a:xfrm>
            <a:off x="7583162" y="5591612"/>
            <a:ext cx="0" cy="254864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2DAAA3B-3268-524A-A69E-53C8DE00F206}"/>
              </a:ext>
            </a:extLst>
          </p:cNvPr>
          <p:cNvSpPr txBox="1"/>
          <p:nvPr/>
        </p:nvSpPr>
        <p:spPr>
          <a:xfrm>
            <a:off x="1966624" y="6295830"/>
            <a:ext cx="6084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Ignore local pitch perturbations. They’re caused by consonants!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3B2A9D-E382-F54F-86F6-2B1002BE34BD}"/>
              </a:ext>
            </a:extLst>
          </p:cNvPr>
          <p:cNvSpPr txBox="1"/>
          <p:nvPr/>
        </p:nvSpPr>
        <p:spPr>
          <a:xfrm rot="16200000">
            <a:off x="121987" y="3892903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Pitch (Hz)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530709-9B89-6A43-B286-4760BA74423B}"/>
              </a:ext>
            </a:extLst>
          </p:cNvPr>
          <p:cNvSpPr/>
          <p:nvPr/>
        </p:nvSpPr>
        <p:spPr>
          <a:xfrm>
            <a:off x="5074397" y="3302597"/>
            <a:ext cx="3640979" cy="3184275"/>
          </a:xfrm>
          <a:prstGeom prst="ellipse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5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81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0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790" fill="hold"/>
                                        <p:tgtEl>
                                          <p:spTgt spid="178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8188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8188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D5FF0026-369C-D74C-8FCC-A620D430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Low-rising tune</a:t>
            </a:r>
          </a:p>
        </p:txBody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79172516-4270-0E44-B1BF-441550887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863" y="1676400"/>
            <a:ext cx="6553200" cy="32766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80228" name="Text Box 4">
            <a:extLst>
              <a:ext uri="{FF2B5EF4-FFF2-40B4-BE49-F238E27FC236}">
                <a16:creationId xmlns:a16="http://schemas.microsoft.com/office/drawing/2014/main" id="{3864A282-2AD9-EB4A-8D1B-0E6404DFF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463" y="4495800"/>
            <a:ext cx="5741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>
                <a:solidFill>
                  <a:srgbClr val="0000FF"/>
                </a:solidFill>
                <a:latin typeface="Arial" charset="0"/>
              </a:rPr>
              <a:t>are legumes a good source of VITAMINS</a:t>
            </a:r>
          </a:p>
        </p:txBody>
      </p:sp>
      <p:graphicFrame>
        <p:nvGraphicFramePr>
          <p:cNvPr id="37892" name="Object 8">
            <a:extLst>
              <a:ext uri="{FF2B5EF4-FFF2-40B4-BE49-F238E27FC236}">
                <a16:creationId xmlns:a16="http://schemas.microsoft.com/office/drawing/2014/main" id="{2026967E-FF2A-584D-9E5B-EEC5AAC193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260369"/>
              </p:ext>
            </p:extLst>
          </p:nvPr>
        </p:nvGraphicFramePr>
        <p:xfrm>
          <a:off x="1066800" y="1447800"/>
          <a:ext cx="6705600" cy="370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Chart" r:id="rId6" imgW="2235200" imgH="1244600" progId="Excel.Chart.8">
                  <p:embed/>
                </p:oleObj>
              </mc:Choice>
              <mc:Fallback>
                <p:oleObj name="Chart" r:id="rId6" imgW="2235200" imgH="1244600" progId="Excel.Chart.8">
                  <p:embed/>
                  <p:pic>
                    <p:nvPicPr>
                      <p:cNvPr id="37892" name="Object 8">
                        <a:extLst>
                          <a:ext uri="{FF2B5EF4-FFF2-40B4-BE49-F238E27FC236}">
                            <a16:creationId xmlns:a16="http://schemas.microsoft.com/office/drawing/2014/main" id="{2026967E-FF2A-584D-9E5B-EEC5AAC193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47800"/>
                        <a:ext cx="6705600" cy="3709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0233" name="Picture 9">
            <a:hlinkClick r:id="" action="ppaction://media"/>
            <a:extLst>
              <a:ext uri="{FF2B5EF4-FFF2-40B4-BE49-F238E27FC236}">
                <a16:creationId xmlns:a16="http://schemas.microsoft.com/office/drawing/2014/main" id="{7A83945D-15F2-5F4D-B0C1-DBADA2AA8ABE}"/>
              </a:ext>
            </a:extLst>
          </p:cNvPr>
          <p:cNvPicPr>
            <a:picLocks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42781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29B2039B-C05C-E04B-9E3B-16E178211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664200"/>
            <a:ext cx="67585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dirty="0">
                <a:latin typeface="Arial" charset="0"/>
              </a:rPr>
              <a:t>Rise from final </a:t>
            </a:r>
            <a:r>
              <a:rPr lang="en-US" altLang="en-US" sz="2400" dirty="0">
                <a:solidFill>
                  <a:srgbClr val="990033"/>
                </a:solidFill>
                <a:latin typeface="Arial" charset="0"/>
              </a:rPr>
              <a:t>low</a:t>
            </a:r>
            <a:r>
              <a:rPr lang="en-US" altLang="en-US" sz="2400" dirty="0">
                <a:latin typeface="Arial" charset="0"/>
              </a:rPr>
              <a:t> accent to </a:t>
            </a:r>
            <a:r>
              <a:rPr lang="en-US" altLang="en-US" sz="2400" dirty="0">
                <a:solidFill>
                  <a:srgbClr val="990033"/>
                </a:solidFill>
                <a:latin typeface="Arial" charset="0"/>
              </a:rPr>
              <a:t>high</a:t>
            </a:r>
            <a:r>
              <a:rPr lang="en-US" altLang="en-US" sz="2400" dirty="0">
                <a:latin typeface="Arial" charset="0"/>
              </a:rPr>
              <a:t> boundary tone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3EB52-21A1-6D49-8D36-44D81DE83284}"/>
              </a:ext>
            </a:extLst>
          </p:cNvPr>
          <p:cNvSpPr txBox="1"/>
          <p:nvPr/>
        </p:nvSpPr>
        <p:spPr>
          <a:xfrm>
            <a:off x="2062163" y="5029528"/>
            <a:ext cx="595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									L*          H%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7A1857-69AA-3D46-B226-2CA86B6ABBE1}"/>
              </a:ext>
            </a:extLst>
          </p:cNvPr>
          <p:cNvSpPr txBox="1"/>
          <p:nvPr/>
        </p:nvSpPr>
        <p:spPr>
          <a:xfrm>
            <a:off x="1671637" y="4322360"/>
            <a:ext cx="662351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[Are legumes a good source of </a:t>
            </a:r>
            <a:r>
              <a:rPr lang="en-US" sz="2800" dirty="0" err="1">
                <a:solidFill>
                  <a:srgbClr val="C00000"/>
                </a:solidFill>
              </a:rPr>
              <a:t>vi</a:t>
            </a:r>
            <a:r>
              <a:rPr lang="en-US" sz="2800" dirty="0" err="1"/>
              <a:t>tamines</a:t>
            </a:r>
            <a:r>
              <a:rPr lang="en-US" sz="2800" dirty="0"/>
              <a:t>]</a:t>
            </a:r>
            <a:r>
              <a:rPr lang="en-US" sz="2800" baseline="-25000" dirty="0"/>
              <a:t>IP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5EEA85-000F-8D4D-9676-627086F0C10D}"/>
              </a:ext>
            </a:extLst>
          </p:cNvPr>
          <p:cNvCxnSpPr>
            <a:cxnSpLocks/>
          </p:cNvCxnSpPr>
          <p:nvPr/>
        </p:nvCxnSpPr>
        <p:spPr>
          <a:xfrm>
            <a:off x="6330620" y="4779531"/>
            <a:ext cx="0" cy="254864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D17C3F-91AC-BD4D-A6FA-9043FF28A962}"/>
              </a:ext>
            </a:extLst>
          </p:cNvPr>
          <p:cNvCxnSpPr>
            <a:cxnSpLocks/>
          </p:cNvCxnSpPr>
          <p:nvPr/>
        </p:nvCxnSpPr>
        <p:spPr>
          <a:xfrm>
            <a:off x="7583162" y="4779531"/>
            <a:ext cx="0" cy="254864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A136F0C-FDA9-7844-8CF3-F4700F86A420}"/>
              </a:ext>
            </a:extLst>
          </p:cNvPr>
          <p:cNvSpPr txBox="1"/>
          <p:nvPr/>
        </p:nvSpPr>
        <p:spPr>
          <a:xfrm rot="16200000">
            <a:off x="123205" y="3306990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Pitch (Hz)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9369C4-42F4-384D-8460-3C58C978870B}"/>
              </a:ext>
            </a:extLst>
          </p:cNvPr>
          <p:cNvSpPr/>
          <p:nvPr/>
        </p:nvSpPr>
        <p:spPr>
          <a:xfrm>
            <a:off x="5648734" y="1550842"/>
            <a:ext cx="2932578" cy="4344190"/>
          </a:xfrm>
          <a:prstGeom prst="ellipse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7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02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2" fill="hold"/>
                                        <p:tgtEl>
                                          <p:spTgt spid="1802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023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023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C345-7D64-CF43-8BB4-EE772328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55B5B-F637-794D-A413-5E8446A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3193"/>
            <a:ext cx="8229600" cy="2185399"/>
          </a:xfrm>
        </p:spPr>
        <p:txBody>
          <a:bodyPr/>
          <a:lstStyle/>
          <a:p>
            <a:r>
              <a:rPr lang="en-US" dirty="0"/>
              <a:t>Many languages have vowels and consonants contrasts </a:t>
            </a:r>
            <a:r>
              <a:rPr lang="en-US" dirty="0">
                <a:hlinkClick r:id="rId3"/>
              </a:rPr>
              <a:t>involving duration</a:t>
            </a:r>
            <a:endParaRPr lang="en-US" dirty="0"/>
          </a:p>
          <a:p>
            <a:r>
              <a:rPr lang="en-US" dirty="0"/>
              <a:t>Length is indicated in phonetic transcription by the use of a colon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5E3F4F-E58B-3C45-825C-F832A65D9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13" y="3635580"/>
            <a:ext cx="8055545" cy="1323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9BE65-182B-AA43-A5DE-07BA61727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13" y="5086972"/>
            <a:ext cx="8064287" cy="139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15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9475-0295-B64C-82E8-629CE2FD0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Suprasegmentals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99999-DA7D-054B-8A83-12257C5EA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Phonetic and phonological phenomena that are ‘overlaid’ on segments e.g. </a:t>
            </a:r>
          </a:p>
          <a:p>
            <a:pPr lvl="1"/>
            <a:r>
              <a:rPr lang="en-US" dirty="0"/>
              <a:t>Stress</a:t>
            </a:r>
          </a:p>
          <a:p>
            <a:pPr lvl="1"/>
            <a:r>
              <a:rPr lang="en-US" dirty="0"/>
              <a:t>Tone and intonation</a:t>
            </a:r>
          </a:p>
          <a:p>
            <a:pPr lvl="1"/>
            <a:r>
              <a:rPr lang="en-US" dirty="0"/>
              <a:t>Length</a:t>
            </a:r>
          </a:p>
        </p:txBody>
      </p:sp>
    </p:spTree>
    <p:extLst>
      <p:ext uri="{BB962C8B-B14F-4D97-AF65-F5344CB8AC3E}">
        <p14:creationId xmlns:p14="http://schemas.microsoft.com/office/powerpoint/2010/main" val="377663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Characterizing vowels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287"/>
            <a:ext cx="8229600" cy="5248033"/>
          </a:xfrm>
        </p:spPr>
        <p:txBody>
          <a:bodyPr/>
          <a:lstStyle/>
          <a:p>
            <a:r>
              <a:rPr lang="en-US" dirty="0">
                <a:latin typeface="+mn-lt"/>
              </a:rPr>
              <a:t>When describing vowels we specify: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latin typeface="+mn-lt"/>
              </a:rPr>
              <a:t>height (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opennesss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>
                <a:solidFill>
                  <a:srgbClr val="00B050"/>
                </a:solidFill>
                <a:latin typeface="+mn-lt"/>
              </a:rPr>
              <a:t>backness</a:t>
            </a:r>
            <a:endParaRPr lang="en-US" dirty="0">
              <a:solidFill>
                <a:srgbClr val="00B050"/>
              </a:solidFill>
              <a:latin typeface="+mn-lt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  <a:latin typeface="+mn-lt"/>
              </a:rPr>
              <a:t>rounding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nasality (if not specified, assume oral)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length (if not specified, assume short)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Ex:</a:t>
            </a:r>
            <a:r>
              <a:rPr lang="en-US" dirty="0">
                <a:latin typeface="+mn-lt"/>
                <a:cs typeface="Charis SIL"/>
              </a:rPr>
              <a:t> [</a:t>
            </a:r>
            <a:r>
              <a:rPr lang="en-US" dirty="0" err="1">
                <a:latin typeface="+mn-lt"/>
                <a:cs typeface="Charis SIL"/>
              </a:rPr>
              <a:t>i</a:t>
            </a:r>
            <a:r>
              <a:rPr lang="en-US" dirty="0">
                <a:latin typeface="+mn-lt"/>
                <a:cs typeface="Charis SIL"/>
              </a:rPr>
              <a:t>] </a:t>
            </a:r>
            <a:r>
              <a:rPr lang="en-US" dirty="0">
                <a:latin typeface="+mn-lt"/>
              </a:rPr>
              <a:t>is a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high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front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unrounded</a:t>
            </a:r>
            <a:r>
              <a:rPr lang="en-US" dirty="0">
                <a:latin typeface="+mn-lt"/>
              </a:rPr>
              <a:t> tense vowel</a:t>
            </a:r>
          </a:p>
        </p:txBody>
      </p:sp>
      <p:sp>
        <p:nvSpPr>
          <p:cNvPr id="4" name="Right Brace 3"/>
          <p:cNvSpPr/>
          <p:nvPr/>
        </p:nvSpPr>
        <p:spPr>
          <a:xfrm>
            <a:off x="2809098" y="2124657"/>
            <a:ext cx="423289" cy="94294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74570" y="2372445"/>
            <a:ext cx="5130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refers to position of tongue body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2387" y="3067602"/>
            <a:ext cx="5130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refers to position of lips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2754963" y="3067602"/>
            <a:ext cx="413072" cy="55705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5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Canadian English vowels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288"/>
            <a:ext cx="8229600" cy="5136074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3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Circles around tense vowels; you can ignore this distinction in this chapter</a:t>
            </a:r>
          </a:p>
        </p:txBody>
      </p:sp>
      <p:pic>
        <p:nvPicPr>
          <p:cNvPr id="4" name="Picture 3" descr="p30_tex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8" t="75091" r="57058" b="4609"/>
          <a:stretch/>
        </p:blipFill>
        <p:spPr>
          <a:xfrm>
            <a:off x="457200" y="1417638"/>
            <a:ext cx="8248389" cy="4367677"/>
          </a:xfrm>
          <a:prstGeom prst="rect">
            <a:avLst/>
          </a:prstGeom>
        </p:spPr>
      </p:pic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2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Canadian English vowels</a:t>
            </a:r>
          </a:p>
        </p:txBody>
      </p:sp>
      <p:pic>
        <p:nvPicPr>
          <p:cNvPr id="4" name="Picture 3" descr="p30_tex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8" t="75091" r="57058" b="4609"/>
          <a:stretch/>
        </p:blipFill>
        <p:spPr>
          <a:xfrm>
            <a:off x="0" y="1143181"/>
            <a:ext cx="5844469" cy="3094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19518759">
            <a:off x="1218560" y="1524713"/>
            <a:ext cx="1086085" cy="22727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3900450"/>
            <a:ext cx="31891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Front Vowels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2159" y="4485226"/>
            <a:ext cx="78346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/</a:t>
            </a:r>
            <a:r>
              <a:rPr lang="en-US" sz="2400" dirty="0" err="1"/>
              <a:t>i</a:t>
            </a:r>
            <a:r>
              <a:rPr lang="en-US" sz="2400" dirty="0"/>
              <a:t>/ as in ‘feel’</a:t>
            </a:r>
          </a:p>
          <a:p>
            <a:r>
              <a:rPr lang="en-US" sz="2400" dirty="0"/>
              <a:t>/</a:t>
            </a:r>
            <a:r>
              <a:rPr lang="en-US" sz="2400" dirty="0" err="1"/>
              <a:t>ɪ</a:t>
            </a:r>
            <a:r>
              <a:rPr lang="en-US" sz="2400" dirty="0"/>
              <a:t>/ as in ‘fit’</a:t>
            </a:r>
          </a:p>
          <a:p>
            <a:r>
              <a:rPr lang="en-US" sz="2400" dirty="0"/>
              <a:t>/</a:t>
            </a:r>
            <a:r>
              <a:rPr lang="en-US" sz="2400" dirty="0" err="1"/>
              <a:t>ej</a:t>
            </a:r>
            <a:r>
              <a:rPr lang="en-US" sz="2400" dirty="0"/>
              <a:t>/ as in ‘fate’</a:t>
            </a:r>
          </a:p>
          <a:p>
            <a:r>
              <a:rPr lang="en-US" sz="2400" dirty="0"/>
              <a:t>/</a:t>
            </a:r>
            <a:r>
              <a:rPr lang="en-US" sz="2400" dirty="0" err="1"/>
              <a:t>ɛ</a:t>
            </a:r>
            <a:r>
              <a:rPr lang="en-US" sz="2400" dirty="0"/>
              <a:t>/ as in ‘bet’</a:t>
            </a:r>
          </a:p>
          <a:p>
            <a:r>
              <a:rPr lang="en-US" sz="2400" dirty="0"/>
              <a:t>/</a:t>
            </a:r>
            <a:r>
              <a:rPr lang="en-US" sz="2400" dirty="0" err="1"/>
              <a:t>æ</a:t>
            </a:r>
            <a:r>
              <a:rPr lang="en-US" sz="2400" dirty="0"/>
              <a:t>/ as in ‘bat’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5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Canadian English vowels</a:t>
            </a:r>
          </a:p>
        </p:txBody>
      </p:sp>
      <p:pic>
        <p:nvPicPr>
          <p:cNvPr id="4" name="Picture 3" descr="p30_tex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8" t="75091" r="57058" b="4609"/>
          <a:stretch/>
        </p:blipFill>
        <p:spPr>
          <a:xfrm>
            <a:off x="0" y="1143181"/>
            <a:ext cx="5844469" cy="3094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466753" y="2322904"/>
            <a:ext cx="1086085" cy="8188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58252" y="4224141"/>
            <a:ext cx="31891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Central Vowels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53212" y="4808917"/>
            <a:ext cx="23392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</a:t>
            </a:r>
            <a:r>
              <a:rPr lang="en-US" sz="2400" dirty="0" err="1"/>
              <a:t>ʌ</a:t>
            </a:r>
            <a:r>
              <a:rPr lang="en-US" sz="2400" dirty="0"/>
              <a:t>] as in ‘h</a:t>
            </a:r>
            <a:r>
              <a:rPr lang="en-US" sz="2400" dirty="0">
                <a:solidFill>
                  <a:srgbClr val="FF0000"/>
                </a:solidFill>
              </a:rPr>
              <a:t>u</a:t>
            </a:r>
            <a:r>
              <a:rPr lang="en-US" sz="2400" dirty="0"/>
              <a:t>t’</a:t>
            </a:r>
          </a:p>
          <a:p>
            <a:r>
              <a:rPr lang="en-US" sz="2400" dirty="0"/>
              <a:t>[</a:t>
            </a:r>
            <a:r>
              <a:rPr lang="en-US" sz="2400" dirty="0" err="1"/>
              <a:t>ə</a:t>
            </a:r>
            <a:r>
              <a:rPr lang="en-US" sz="2400" dirty="0"/>
              <a:t>] as in ‘bac</a:t>
            </a:r>
            <a:r>
              <a:rPr lang="en-US" sz="2400" dirty="0">
                <a:solidFill>
                  <a:srgbClr val="FF0000"/>
                </a:solidFill>
              </a:rPr>
              <a:t>o</a:t>
            </a:r>
            <a:r>
              <a:rPr lang="en-US" sz="2400" dirty="0"/>
              <a:t>n’  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[</a:t>
            </a:r>
            <a:r>
              <a:rPr lang="en-US" sz="2400" dirty="0" err="1">
                <a:solidFill>
                  <a:srgbClr val="FF0000"/>
                </a:solidFill>
              </a:rPr>
              <a:t>ɚ</a:t>
            </a:r>
            <a:r>
              <a:rPr lang="en-US" sz="2400" dirty="0">
                <a:solidFill>
                  <a:srgbClr val="FF0000"/>
                </a:solidFill>
              </a:rPr>
              <a:t>] </a:t>
            </a:r>
            <a:r>
              <a:rPr lang="en-US" sz="2400" dirty="0"/>
              <a:t>as in ‘met</a:t>
            </a:r>
            <a:r>
              <a:rPr lang="en-US" sz="2400" dirty="0">
                <a:solidFill>
                  <a:srgbClr val="FF0000"/>
                </a:solidFill>
              </a:rPr>
              <a:t>er</a:t>
            </a:r>
            <a:r>
              <a:rPr lang="en-US" sz="2400" dirty="0"/>
              <a:t>’</a:t>
            </a:r>
          </a:p>
          <a:p>
            <a:r>
              <a:rPr lang="en-US" sz="2400" dirty="0">
                <a:solidFill>
                  <a:srgbClr val="FF0000"/>
                </a:solidFill>
              </a:rPr>
              <a:t>[</a:t>
            </a:r>
            <a:r>
              <a:rPr lang="en-US" sz="2400" dirty="0" err="1">
                <a:solidFill>
                  <a:srgbClr val="FF0000"/>
                </a:solidFill>
              </a:rPr>
              <a:t>ɝ</a:t>
            </a:r>
            <a:r>
              <a:rPr lang="en-US" sz="2400" dirty="0">
                <a:solidFill>
                  <a:srgbClr val="FF0000"/>
                </a:solidFill>
              </a:rPr>
              <a:t>] </a:t>
            </a:r>
            <a:r>
              <a:rPr lang="en-US" sz="2400" dirty="0"/>
              <a:t>as in ‘p</a:t>
            </a:r>
            <a:r>
              <a:rPr lang="en-US" sz="2400" dirty="0">
                <a:solidFill>
                  <a:srgbClr val="FF0000"/>
                </a:solidFill>
              </a:rPr>
              <a:t>ur</a:t>
            </a:r>
            <a:r>
              <a:rPr lang="en-US" sz="2400" dirty="0"/>
              <a:t>ple’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5EA87-B792-7A4B-A69A-C8CC5FC47296}"/>
              </a:ext>
            </a:extLst>
          </p:cNvPr>
          <p:cNvSpPr txBox="1"/>
          <p:nvPr/>
        </p:nvSpPr>
        <p:spPr>
          <a:xfrm>
            <a:off x="5962062" y="4224141"/>
            <a:ext cx="2447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 this class, always use [</a:t>
            </a:r>
            <a:r>
              <a:rPr lang="en-US" sz="2400" dirty="0" err="1">
                <a:solidFill>
                  <a:srgbClr val="FF0000"/>
                </a:solidFill>
              </a:rPr>
              <a:t>ʌ</a:t>
            </a:r>
            <a:r>
              <a:rPr lang="en-US" sz="2400" dirty="0">
                <a:solidFill>
                  <a:srgbClr val="FF0000"/>
                </a:solidFill>
              </a:rPr>
              <a:t>] if stressed, schwa symbols if unstressed!</a:t>
            </a:r>
          </a:p>
        </p:txBody>
      </p:sp>
    </p:spTree>
    <p:extLst>
      <p:ext uri="{BB962C8B-B14F-4D97-AF65-F5344CB8AC3E}">
        <p14:creationId xmlns:p14="http://schemas.microsoft.com/office/powerpoint/2010/main" val="35249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Canadian English vowels</a:t>
            </a:r>
          </a:p>
        </p:txBody>
      </p:sp>
      <p:pic>
        <p:nvPicPr>
          <p:cNvPr id="4" name="Picture 3" descr="p30_tex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8" t="75091" r="57058" b="4609"/>
          <a:stretch/>
        </p:blipFill>
        <p:spPr>
          <a:xfrm>
            <a:off x="0" y="1143181"/>
            <a:ext cx="5844469" cy="3094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646371" y="1537462"/>
            <a:ext cx="1817472" cy="22393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79144" y="3900450"/>
            <a:ext cx="31891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Back Vowels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74103" y="4485226"/>
            <a:ext cx="27521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/u/ as in ‘h</a:t>
            </a:r>
            <a:r>
              <a:rPr lang="en-US" sz="2400" dirty="0">
                <a:solidFill>
                  <a:srgbClr val="FF0000"/>
                </a:solidFill>
              </a:rPr>
              <a:t>oo</a:t>
            </a:r>
            <a:r>
              <a:rPr lang="en-US" sz="2400" dirty="0"/>
              <a:t>p’</a:t>
            </a:r>
          </a:p>
          <a:p>
            <a:r>
              <a:rPr lang="en-US" sz="2400" dirty="0"/>
              <a:t>/</a:t>
            </a:r>
            <a:r>
              <a:rPr lang="en-US" sz="2400" dirty="0" err="1"/>
              <a:t>ʊ</a:t>
            </a:r>
            <a:r>
              <a:rPr lang="en-US" sz="2400" dirty="0"/>
              <a:t>/ as in ‘b</a:t>
            </a:r>
            <a:r>
              <a:rPr lang="en-US" sz="2400" dirty="0">
                <a:solidFill>
                  <a:srgbClr val="FF0000"/>
                </a:solidFill>
              </a:rPr>
              <a:t>oo</a:t>
            </a:r>
            <a:r>
              <a:rPr lang="en-US" sz="2400" dirty="0"/>
              <a:t>k’</a:t>
            </a:r>
          </a:p>
          <a:p>
            <a:r>
              <a:rPr lang="en-US" sz="2400" dirty="0"/>
              <a:t>/</a:t>
            </a:r>
            <a:r>
              <a:rPr lang="en-US" sz="2400" dirty="0" err="1"/>
              <a:t>ow</a:t>
            </a:r>
            <a:r>
              <a:rPr lang="en-US" sz="2400" dirty="0"/>
              <a:t>/ as in ‘h</a:t>
            </a:r>
            <a:r>
              <a:rPr lang="en-US" sz="2400" dirty="0">
                <a:solidFill>
                  <a:srgbClr val="FF0000"/>
                </a:solidFill>
              </a:rPr>
              <a:t>o</a:t>
            </a:r>
            <a:r>
              <a:rPr lang="en-US" sz="2400" dirty="0"/>
              <a:t>me’</a:t>
            </a:r>
          </a:p>
          <a:p>
            <a:r>
              <a:rPr lang="en-US" sz="2400" dirty="0"/>
              <a:t>/</a:t>
            </a:r>
            <a:r>
              <a:rPr lang="en-US" sz="2400" dirty="0" err="1"/>
              <a:t>ɑ</a:t>
            </a:r>
            <a:r>
              <a:rPr lang="en-US" sz="2400" dirty="0"/>
              <a:t>/ as in ‘f</a:t>
            </a:r>
            <a:r>
              <a:rPr lang="en-US" sz="2400" dirty="0">
                <a:solidFill>
                  <a:srgbClr val="FF0000"/>
                </a:solidFill>
              </a:rPr>
              <a:t>a</a:t>
            </a:r>
            <a:r>
              <a:rPr lang="en-US" sz="2400" dirty="0"/>
              <a:t>ther’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C94A31-D721-5B46-A26D-90504898AC10}"/>
              </a:ext>
            </a:extLst>
          </p:cNvPr>
          <p:cNvSpPr/>
          <p:nvPr/>
        </p:nvSpPr>
        <p:spPr>
          <a:xfrm>
            <a:off x="780443" y="4534867"/>
            <a:ext cx="4283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If you distinguish the vowels in </a:t>
            </a:r>
            <a:r>
              <a:rPr lang="en-US" sz="2400" i="1" dirty="0">
                <a:solidFill>
                  <a:srgbClr val="FF0000"/>
                </a:solidFill>
              </a:rPr>
              <a:t>cot</a:t>
            </a:r>
            <a:r>
              <a:rPr lang="en-US" sz="2400" dirty="0">
                <a:solidFill>
                  <a:srgbClr val="FF0000"/>
                </a:solidFill>
              </a:rPr>
              <a:t> and </a:t>
            </a:r>
            <a:r>
              <a:rPr lang="en-US" sz="2400" i="1" dirty="0">
                <a:solidFill>
                  <a:srgbClr val="FF0000"/>
                </a:solidFill>
              </a:rPr>
              <a:t>caught</a:t>
            </a:r>
            <a:r>
              <a:rPr lang="en-US" sz="2400" dirty="0">
                <a:solidFill>
                  <a:srgbClr val="FF0000"/>
                </a:solidFill>
              </a:rPr>
              <a:t>, you can use [</a:t>
            </a:r>
            <a:r>
              <a:rPr lang="en-US" sz="2400" dirty="0" err="1">
                <a:solidFill>
                  <a:srgbClr val="FF0000"/>
                </a:solidFill>
              </a:rPr>
              <a:t>ɑ</a:t>
            </a:r>
            <a:r>
              <a:rPr lang="en-US" sz="2400" dirty="0">
                <a:solidFill>
                  <a:srgbClr val="FF0000"/>
                </a:solidFill>
              </a:rPr>
              <a:t>] and [</a:t>
            </a:r>
            <a:r>
              <a:rPr lang="en-US" sz="2400" dirty="0" err="1">
                <a:solidFill>
                  <a:srgbClr val="FF0000"/>
                </a:solidFill>
              </a:rPr>
              <a:t>ɔ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7552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Characterizing vowels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287"/>
            <a:ext cx="8229600" cy="5248033"/>
          </a:xfrm>
        </p:spPr>
        <p:txBody>
          <a:bodyPr/>
          <a:lstStyle/>
          <a:p>
            <a:r>
              <a:rPr lang="en-US" dirty="0">
                <a:latin typeface="+mn-lt"/>
              </a:rPr>
              <a:t>When describing vowels we specify: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latin typeface="+mn-lt"/>
              </a:rPr>
              <a:t>Height (openness)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>
                <a:solidFill>
                  <a:srgbClr val="00B050"/>
                </a:solidFill>
                <a:latin typeface="+mn-lt"/>
              </a:rPr>
              <a:t>backness</a:t>
            </a:r>
            <a:endParaRPr lang="en-US" dirty="0">
              <a:solidFill>
                <a:srgbClr val="00B050"/>
              </a:solidFill>
              <a:latin typeface="+mn-lt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  <a:latin typeface="+mn-lt"/>
              </a:rPr>
              <a:t>rounding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nasality (if not specified, assume oral)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length (if not specified, assume short)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Ex:</a:t>
            </a:r>
            <a:r>
              <a:rPr lang="en-US" dirty="0">
                <a:latin typeface="+mn-lt"/>
                <a:cs typeface="Charis SIL"/>
              </a:rPr>
              <a:t> [</a:t>
            </a:r>
            <a:r>
              <a:rPr lang="en-US" dirty="0" err="1">
                <a:latin typeface="+mn-lt"/>
                <a:cs typeface="Charis SIL"/>
              </a:rPr>
              <a:t>i</a:t>
            </a:r>
            <a:r>
              <a:rPr lang="en-US" dirty="0">
                <a:latin typeface="+mn-lt"/>
                <a:cs typeface="Charis SIL"/>
              </a:rPr>
              <a:t>] </a:t>
            </a:r>
            <a:r>
              <a:rPr lang="en-US" dirty="0">
                <a:latin typeface="+mn-lt"/>
              </a:rPr>
              <a:t>is a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high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front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unrounded</a:t>
            </a:r>
            <a:r>
              <a:rPr lang="en-US" dirty="0">
                <a:latin typeface="+mn-lt"/>
              </a:rPr>
              <a:t> tense vowel</a:t>
            </a:r>
          </a:p>
        </p:txBody>
      </p:sp>
      <p:sp>
        <p:nvSpPr>
          <p:cNvPr id="4" name="Right Brace 3"/>
          <p:cNvSpPr/>
          <p:nvPr/>
        </p:nvSpPr>
        <p:spPr>
          <a:xfrm>
            <a:off x="2809098" y="2124657"/>
            <a:ext cx="423289" cy="94294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74570" y="2372445"/>
            <a:ext cx="5130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refers to position of tongue body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2387" y="3067602"/>
            <a:ext cx="5130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refers to position of lips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2754963" y="3067602"/>
            <a:ext cx="413072" cy="55705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9475-0295-B64C-82E8-629CE2FD0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Suprasegmentals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99999-DA7D-054B-8A83-12257C5EA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Phonetic and phonological phenomena that are ‘overlaid’ on segments (consonants &amp; vowels) e.g. </a:t>
            </a:r>
          </a:p>
          <a:p>
            <a:pPr lvl="1"/>
            <a:r>
              <a:rPr lang="en-US" dirty="0">
                <a:latin typeface="+mn-lt"/>
              </a:rPr>
              <a:t>Stress</a:t>
            </a:r>
          </a:p>
          <a:p>
            <a:pPr lvl="1"/>
            <a:r>
              <a:rPr lang="en-US" dirty="0">
                <a:latin typeface="+mn-lt"/>
              </a:rPr>
              <a:t>Tone and intonation</a:t>
            </a:r>
          </a:p>
          <a:p>
            <a:pPr lvl="1"/>
            <a:r>
              <a:rPr lang="en-US" dirty="0">
                <a:latin typeface="+mn-lt"/>
              </a:rPr>
              <a:t>Length</a:t>
            </a:r>
          </a:p>
          <a:p>
            <a:pPr lvl="1"/>
            <a:r>
              <a:rPr lang="en-US" dirty="0">
                <a:latin typeface="+mn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8953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7"/>
  <p:tag name="TPFULLVERSION" val="8.5.0.25"/>
  <p:tag name="PPTVERSION" val="16"/>
  <p:tag name="TPOS" val="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13496</TotalTime>
  <Words>1064</Words>
  <Application>Microsoft Macintosh PowerPoint</Application>
  <PresentationFormat>On-screen Show (4:3)</PresentationFormat>
  <Paragraphs>200</Paragraphs>
  <Slides>24</Slides>
  <Notes>14</Notes>
  <HiddenSlides>0</HiddenSlides>
  <MMClips>6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Gill Sans</vt:lpstr>
      <vt:lpstr>Helvetica</vt:lpstr>
      <vt:lpstr>Office Theme</vt:lpstr>
      <vt:lpstr>Chart</vt:lpstr>
      <vt:lpstr>Linguistics 201</vt:lpstr>
      <vt:lpstr>Admin</vt:lpstr>
      <vt:lpstr>Characterizing vowels</vt:lpstr>
      <vt:lpstr>Canadian English vowels</vt:lpstr>
      <vt:lpstr>Canadian English vowels</vt:lpstr>
      <vt:lpstr>Canadian English vowels</vt:lpstr>
      <vt:lpstr>Canadian English vowels</vt:lpstr>
      <vt:lpstr>Characterizing vowels</vt:lpstr>
      <vt:lpstr>Suprasegmentals</vt:lpstr>
      <vt:lpstr>Syllable</vt:lpstr>
      <vt:lpstr>Stress</vt:lpstr>
      <vt:lpstr>Stress alternations in English</vt:lpstr>
      <vt:lpstr>Stress alternations</vt:lpstr>
      <vt:lpstr>Degrees of stress</vt:lpstr>
      <vt:lpstr>Tone</vt:lpstr>
      <vt:lpstr>Tone</vt:lpstr>
      <vt:lpstr>Tone</vt:lpstr>
      <vt:lpstr>PowerPoint Presentation</vt:lpstr>
      <vt:lpstr>Intonation</vt:lpstr>
      <vt:lpstr>Intonation</vt:lpstr>
      <vt:lpstr>Falling tune</vt:lpstr>
      <vt:lpstr>Low-rising tune</vt:lpstr>
      <vt:lpstr>Length</vt:lpstr>
      <vt:lpstr>Suprasegmentals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LING 201: Intro to Linguistics Phonetics: vowels</dc:title>
  <dc:subject/>
  <dc:creator>Morgan Sonderegger</dc:creator>
  <cp:keywords/>
  <dc:description/>
  <cp:lastModifiedBy>Francisco Torreira, Professor</cp:lastModifiedBy>
  <cp:revision>282</cp:revision>
  <dcterms:created xsi:type="dcterms:W3CDTF">2016-01-15T16:06:53Z</dcterms:created>
  <dcterms:modified xsi:type="dcterms:W3CDTF">2020-10-18T16:35:24Z</dcterms:modified>
  <cp:category/>
</cp:coreProperties>
</file>